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62" r:id="rId4"/>
    <p:sldId id="282" r:id="rId5"/>
    <p:sldId id="295" r:id="rId6"/>
    <p:sldId id="284" r:id="rId7"/>
    <p:sldId id="263" r:id="rId8"/>
    <p:sldId id="285" r:id="rId9"/>
    <p:sldId id="286" r:id="rId10"/>
    <p:sldId id="287" r:id="rId11"/>
    <p:sldId id="288" r:id="rId12"/>
    <p:sldId id="290" r:id="rId13"/>
    <p:sldId id="291" r:id="rId14"/>
    <p:sldId id="294" r:id="rId15"/>
    <p:sldId id="296" r:id="rId16"/>
    <p:sldId id="274" r:id="rId17"/>
    <p:sldId id="29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9/20/2021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457200" y="1676400"/>
            <a:ext cx="8458200" cy="3108543"/>
          </a:xfrm>
          <a:prstGeom prst="rect">
            <a:avLst/>
          </a:prstGeom>
          <a:solidFill>
            <a:srgbClr val="92D050"/>
          </a:solidFill>
        </p:spPr>
        <p:txBody>
          <a:bodyPr wrap="square" rtlCol="0">
            <a:spAutoFit/>
          </a:bodyPr>
          <a:lstStyle/>
          <a:p>
            <a:r>
              <a:rPr lang="en-US" sz="2800" u="sng" dirty="0" smtClean="0">
                <a:solidFill>
                  <a:srgbClr val="FFFF00"/>
                </a:solidFill>
                <a:cs typeface="Aharoni" pitchFamily="2" charset="-79"/>
              </a:rPr>
              <a:t>4</a:t>
            </a:r>
            <a:r>
              <a:rPr lang="en-US" sz="2800" dirty="0" smtClean="0"/>
              <a:t> Coverage:-</a:t>
            </a:r>
          </a:p>
          <a:p>
            <a:r>
              <a:rPr lang="en-US" sz="2800" dirty="0" smtClean="0">
                <a:solidFill>
                  <a:schemeClr val="bg1"/>
                </a:solidFill>
              </a:rPr>
              <a:t>The area coverage and the location of the market</a:t>
            </a:r>
          </a:p>
          <a:p>
            <a:r>
              <a:rPr lang="en-US" sz="2800" b="1" dirty="0" smtClean="0">
                <a:solidFill>
                  <a:schemeClr val="bg1"/>
                </a:solidFill>
              </a:rPr>
              <a:t>also determine the channel selection. If the marketer sells throughout the country, he may select indirect channels. But if the market is concentrated in a particular area or locality, the marketer can resort to direct selling. </a:t>
            </a:r>
            <a:endParaRPr lang="en-US" sz="28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381000" y="914400"/>
            <a:ext cx="8610600" cy="584775"/>
          </a:xfrm>
          <a:prstGeom prst="rect">
            <a:avLst/>
          </a:prstGeom>
          <a:solidFill>
            <a:schemeClr val="accent2"/>
          </a:solidFill>
        </p:spPr>
        <p:txBody>
          <a:bodyPr wrap="square" rtlCol="0">
            <a:spAutoFit/>
          </a:bodyPr>
          <a:lstStyle/>
          <a:p>
            <a:r>
              <a:rPr lang="en-US" sz="3200" b="1" u="sng" dirty="0" smtClean="0">
                <a:solidFill>
                  <a:schemeClr val="bg1"/>
                </a:solidFill>
                <a:latin typeface="Aharoni" pitchFamily="2" charset="-79"/>
                <a:cs typeface="Aharoni" pitchFamily="2" charset="-79"/>
              </a:rPr>
              <a:t>5 </a:t>
            </a:r>
            <a:r>
              <a:rPr lang="en-US" sz="3200" dirty="0" smtClean="0">
                <a:solidFill>
                  <a:schemeClr val="bg1"/>
                </a:solidFill>
              </a:rPr>
              <a:t>Product characteristics </a:t>
            </a:r>
          </a:p>
        </p:txBody>
      </p:sp>
      <p:sp>
        <p:nvSpPr>
          <p:cNvPr id="4" name="TextBox 3"/>
          <p:cNvSpPr txBox="1"/>
          <p:nvPr/>
        </p:nvSpPr>
        <p:spPr>
          <a:xfrm>
            <a:off x="457200" y="1600200"/>
            <a:ext cx="76962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t>Product characteristics include product class, </a:t>
            </a:r>
            <a:r>
              <a:rPr lang="en-US" b="1" dirty="0" err="1" smtClean="0"/>
              <a:t>perishability</a:t>
            </a:r>
            <a:r>
              <a:rPr lang="en-US" b="1" dirty="0" smtClean="0"/>
              <a:t>, durability, size, shape, designs, complexity, standardization, etc.</a:t>
            </a:r>
            <a:endParaRPr lang="en-US" dirty="0" smtClean="0"/>
          </a:p>
          <a:p>
            <a:r>
              <a:rPr lang="en-US" dirty="0" smtClean="0"/>
              <a:t/>
            </a:r>
            <a:br>
              <a:rPr lang="en-US" dirty="0" smtClean="0"/>
            </a:br>
            <a:endParaRPr lang="en-US" dirty="0" smtClean="0"/>
          </a:p>
        </p:txBody>
      </p:sp>
      <p:sp>
        <p:nvSpPr>
          <p:cNvPr id="6" name="TextBox 5"/>
          <p:cNvSpPr txBox="1"/>
          <p:nvPr/>
        </p:nvSpPr>
        <p:spPr>
          <a:xfrm>
            <a:off x="533400" y="2895600"/>
            <a:ext cx="76962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t>(a) In case of highly priced luxury items such as Rolls Royce</a:t>
            </a:r>
            <a:endParaRPr lang="en-US" dirty="0" smtClean="0"/>
          </a:p>
          <a:p>
            <a:r>
              <a:rPr lang="en-US" b="1" dirty="0" smtClean="0"/>
              <a:t>cars, the company may go exclusive distribution through one or two showrooms especially in major metros.</a:t>
            </a:r>
            <a:endParaRPr lang="en-US" dirty="0" smtClean="0"/>
          </a:p>
          <a:p>
            <a:endParaRPr lang="en-US" dirty="0" smtClean="0"/>
          </a:p>
        </p:txBody>
      </p:sp>
      <p:sp>
        <p:nvSpPr>
          <p:cNvPr id="9" name="TextBox 8"/>
          <p:cNvSpPr txBox="1"/>
          <p:nvPr/>
        </p:nvSpPr>
        <p:spPr>
          <a:xfrm>
            <a:off x="533400" y="4267200"/>
            <a:ext cx="76962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t>(b) In case of FMGC products, the company may adopt indirect</a:t>
            </a:r>
            <a:endParaRPr lang="en-US" dirty="0" smtClean="0"/>
          </a:p>
          <a:p>
            <a:r>
              <a:rPr lang="en-US" dirty="0" smtClean="0"/>
              <a:t>channels as buyers are large in number and buy in smaller quantities.</a:t>
            </a:r>
            <a:br>
              <a:rPr lang="en-US" dirty="0" smtClean="0"/>
            </a:br>
            <a:endParaRPr lang="en-US" dirty="0" smtClean="0"/>
          </a:p>
        </p:txBody>
      </p:sp>
      <p:sp>
        <p:nvSpPr>
          <p:cNvPr id="10" name="TextBox 9"/>
          <p:cNvSpPr txBox="1"/>
          <p:nvPr/>
        </p:nvSpPr>
        <p:spPr>
          <a:xfrm>
            <a:off x="685800" y="5410200"/>
            <a:ext cx="76962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i="1" dirty="0" smtClean="0"/>
              <a:t>(c) Perishable products </a:t>
            </a:r>
            <a:r>
              <a:rPr lang="en-US" i="1" dirty="0" smtClean="0"/>
              <a:t>require shorter channels to avoid </a:t>
            </a:r>
            <a:r>
              <a:rPr lang="en-US" i="1" dirty="0" smtClean="0"/>
              <a:t>re-</a:t>
            </a:r>
            <a:r>
              <a:rPr lang="en-US" dirty="0" smtClean="0"/>
              <a:t>handling </a:t>
            </a:r>
            <a:r>
              <a:rPr lang="en-US" dirty="0" smtClean="0"/>
              <a:t>and spoilage.</a:t>
            </a:r>
          </a:p>
          <a:p>
            <a:r>
              <a:rPr lang="en-US" dirty="0" smtClean="0"/>
              <a:t/>
            </a:r>
            <a:br>
              <a:rPr lang="en-US" dirty="0" smtClean="0"/>
            </a:b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304800" y="914400"/>
            <a:ext cx="7696200" cy="584775"/>
          </a:xfrm>
          <a:prstGeom prst="rect">
            <a:avLst/>
          </a:prstGeom>
          <a:solidFill>
            <a:schemeClr val="accent2"/>
          </a:solidFill>
        </p:spPr>
        <p:txBody>
          <a:bodyPr wrap="square" rtlCol="0">
            <a:spAutoFit/>
          </a:bodyPr>
          <a:lstStyle/>
          <a:p>
            <a:r>
              <a:rPr lang="en-US" sz="3200" b="1" u="sng" dirty="0" smtClean="0">
                <a:solidFill>
                  <a:srgbClr val="FFFF00"/>
                </a:solidFill>
                <a:latin typeface="+mj-lt"/>
                <a:cs typeface="Aharoni" pitchFamily="2" charset="-79"/>
              </a:rPr>
              <a:t>6</a:t>
            </a:r>
            <a:r>
              <a:rPr lang="en-US" sz="3200" b="1" u="sng" dirty="0" smtClean="0">
                <a:solidFill>
                  <a:schemeClr val="bg1"/>
                </a:solidFill>
                <a:latin typeface="Aharoni" pitchFamily="2" charset="-79"/>
                <a:cs typeface="Aharoni" pitchFamily="2" charset="-79"/>
              </a:rPr>
              <a:t>. </a:t>
            </a:r>
            <a:r>
              <a:rPr lang="en-US" sz="3200" dirty="0" smtClean="0">
                <a:solidFill>
                  <a:schemeClr val="bg1"/>
                </a:solidFill>
              </a:rPr>
              <a:t>Economic condition</a:t>
            </a:r>
            <a:r>
              <a:rPr lang="en-US" sz="3200" b="1" u="sng" dirty="0" smtClean="0">
                <a:solidFill>
                  <a:schemeClr val="bg1"/>
                </a:solidFill>
                <a:latin typeface="Aharoni" pitchFamily="2" charset="-79"/>
                <a:cs typeface="Aharoni" pitchFamily="2" charset="-79"/>
              </a:rPr>
              <a:t>:-</a:t>
            </a:r>
          </a:p>
        </p:txBody>
      </p:sp>
      <p:sp>
        <p:nvSpPr>
          <p:cNvPr id="5" name="TextBox 4"/>
          <p:cNvSpPr txBox="1"/>
          <p:nvPr/>
        </p:nvSpPr>
        <p:spPr>
          <a:xfrm>
            <a:off x="533400" y="2286000"/>
            <a:ext cx="76200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t>Economic conditions influence channel</a:t>
            </a:r>
            <a:endParaRPr lang="en-US" dirty="0" smtClean="0"/>
          </a:p>
          <a:p>
            <a:r>
              <a:rPr lang="en-US" b="1" dirty="0" smtClean="0"/>
              <a:t>selection</a:t>
            </a:r>
            <a:endParaRPr lang="en-US" dirty="0" smtClean="0"/>
          </a:p>
        </p:txBody>
      </p:sp>
      <p:sp>
        <p:nvSpPr>
          <p:cNvPr id="6" name="TextBox 5"/>
          <p:cNvSpPr txBox="1"/>
          <p:nvPr/>
        </p:nvSpPr>
        <p:spPr>
          <a:xfrm>
            <a:off x="457200" y="3657600"/>
            <a:ext cx="7696200"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t>During recession, middlemen may be unwilling to stock new products unless they are provided with extra incentives such as 'push commission'. Therefore, during recession, a firm may adopt direct channel to distribute the products to customers. For instance, to sell readymade garments, a company may book halls to sell its products by offering good discount to the customers. </a:t>
            </a:r>
            <a:r>
              <a:rPr lang="en-US" dirty="0" smtClean="0"/>
              <a:t/>
            </a:r>
            <a:br>
              <a:rPr lang="en-US" dirty="0" smtClean="0"/>
            </a:b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685800" y="1600200"/>
            <a:ext cx="7696200"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3200" b="1" u="sng" dirty="0" smtClean="0">
                <a:solidFill>
                  <a:srgbClr val="FFFF00"/>
                </a:solidFill>
                <a:latin typeface="Aharoni" pitchFamily="2" charset="-79"/>
                <a:cs typeface="Aharoni" pitchFamily="2" charset="-79"/>
              </a:rPr>
              <a:t>7. </a:t>
            </a:r>
            <a:r>
              <a:rPr lang="en-US" sz="3200" dirty="0" smtClean="0"/>
              <a:t>Size of the order</a:t>
            </a:r>
            <a:endParaRPr lang="en-US" sz="3200" b="1" u="sng" dirty="0" smtClean="0">
              <a:solidFill>
                <a:srgbClr val="FFFF00"/>
              </a:solidFill>
              <a:latin typeface="Aharoni" pitchFamily="2" charset="-79"/>
              <a:cs typeface="Aharoni" pitchFamily="2" charset="-79"/>
            </a:endParaRPr>
          </a:p>
        </p:txBody>
      </p:sp>
      <p:sp>
        <p:nvSpPr>
          <p:cNvPr id="4" name="TextBox 3"/>
          <p:cNvSpPr txBox="1"/>
          <p:nvPr/>
        </p:nvSpPr>
        <p:spPr>
          <a:xfrm>
            <a:off x="685800" y="2819400"/>
            <a:ext cx="7543800" cy="1200329"/>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The size of the order may influence the </a:t>
            </a:r>
            <a:r>
              <a:rPr lang="en-US" dirty="0" smtClean="0"/>
              <a:t>choice of </a:t>
            </a:r>
            <a:r>
              <a:rPr lang="en-US" dirty="0" smtClean="0"/>
              <a:t>channel selection. Normally, when a company receives large size orders and that too from few customers, it may prefer direct channel to serve the customers. </a:t>
            </a:r>
            <a:br>
              <a:rPr lang="en-US" dirty="0" smtClean="0"/>
            </a:br>
            <a:endParaRPr lang="en-US" dirty="0"/>
          </a:p>
        </p:txBody>
      </p:sp>
      <p:sp>
        <p:nvSpPr>
          <p:cNvPr id="5" name="TextBox 4"/>
          <p:cNvSpPr txBox="1"/>
          <p:nvPr/>
        </p:nvSpPr>
        <p:spPr>
          <a:xfrm>
            <a:off x="609600" y="4800600"/>
            <a:ext cx="7620000" cy="646331"/>
          </a:xfrm>
          <a:prstGeom prst="rect">
            <a:avLst/>
          </a:prstGeom>
          <a:solidFill>
            <a:schemeClr val="bg1"/>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solidFill>
                  <a:schemeClr val="tx1"/>
                </a:solidFill>
              </a:rPr>
              <a:t>However, when a firm gets small size orders from a large number of customers, it may adopt indirect channels.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609600" y="1066800"/>
            <a:ext cx="7696200"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3200" b="1" u="sng" dirty="0" smtClean="0">
                <a:solidFill>
                  <a:srgbClr val="FFFF00"/>
                </a:solidFill>
                <a:latin typeface="Aharoni" pitchFamily="2" charset="-79"/>
                <a:cs typeface="Aharoni" pitchFamily="2" charset="-79"/>
              </a:rPr>
              <a:t>8. </a:t>
            </a:r>
            <a:r>
              <a:rPr lang="en-US" sz="3200" dirty="0" smtClean="0"/>
              <a:t>Technology factors</a:t>
            </a:r>
            <a:endParaRPr lang="en-US" sz="3200" b="1" u="sng" dirty="0" smtClean="0">
              <a:solidFill>
                <a:srgbClr val="FFFF00"/>
              </a:solidFill>
              <a:latin typeface="Aharoni" pitchFamily="2" charset="-79"/>
              <a:cs typeface="Aharoni" pitchFamily="2" charset="-79"/>
            </a:endParaRPr>
          </a:p>
        </p:txBody>
      </p:sp>
      <p:sp>
        <p:nvSpPr>
          <p:cNvPr id="4" name="TextBox 3"/>
          <p:cNvSpPr txBox="1"/>
          <p:nvPr/>
        </p:nvSpPr>
        <p:spPr>
          <a:xfrm>
            <a:off x="609600" y="2286000"/>
            <a:ext cx="7543800" cy="2031325"/>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The technological factors also influence channel selection For instance, technological developments in telecommunications have made it possible for home shopping via telemarketing. Also, internet has made it possible for customers to place direct orders on-line, thereby, eliminating the need for intermediaries.</a:t>
            </a:r>
          </a:p>
          <a:p>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152400" y="2362200"/>
            <a:ext cx="8763000" cy="4031873"/>
          </a:xfrm>
          <a:prstGeom prst="rect">
            <a:avLst/>
          </a:prstGeom>
          <a:solidFill>
            <a:srgbClr val="92D050"/>
          </a:solidFill>
        </p:spPr>
        <p:txBody>
          <a:bodyPr wrap="square" rtlCol="0">
            <a:spAutoFit/>
          </a:bodyPr>
          <a:lstStyle/>
          <a:p>
            <a:pPr marL="514350" indent="-514350">
              <a:buAutoNum type="arabicPeriod"/>
            </a:pPr>
            <a:r>
              <a:rPr lang="en-US" sz="3200" dirty="0" smtClean="0"/>
              <a:t>Customers characteristics</a:t>
            </a:r>
          </a:p>
          <a:p>
            <a:pPr marL="514350" indent="-514350">
              <a:buAutoNum type="arabicPeriod"/>
            </a:pPr>
            <a:r>
              <a:rPr lang="en-US" sz="3200" dirty="0" smtClean="0"/>
              <a:t>Company profile                                         C4</a:t>
            </a:r>
          </a:p>
          <a:p>
            <a:pPr marL="514350" indent="-514350">
              <a:buAutoNum type="arabicPeriod"/>
            </a:pPr>
            <a:r>
              <a:rPr lang="en-US" sz="3200" dirty="0" smtClean="0"/>
              <a:t>Competition</a:t>
            </a:r>
          </a:p>
          <a:p>
            <a:pPr marL="514350" indent="-514350">
              <a:buAutoNum type="arabicPeriod"/>
            </a:pPr>
            <a:r>
              <a:rPr lang="en-US" sz="3200" dirty="0" smtClean="0"/>
              <a:t> Coverage </a:t>
            </a:r>
          </a:p>
          <a:p>
            <a:pPr marL="514350" indent="-514350">
              <a:buAutoNum type="arabicPeriod"/>
            </a:pPr>
            <a:r>
              <a:rPr lang="en-US" sz="3200" dirty="0" smtClean="0"/>
              <a:t>Product characteristics </a:t>
            </a:r>
          </a:p>
          <a:p>
            <a:pPr marL="514350" indent="-514350">
              <a:buAutoNum type="arabicPeriod"/>
            </a:pPr>
            <a:r>
              <a:rPr lang="en-US" sz="3200" dirty="0" smtClean="0"/>
              <a:t> Economic condition </a:t>
            </a:r>
          </a:p>
          <a:p>
            <a:pPr marL="514350" indent="-514350">
              <a:buAutoNum type="arabicPeriod"/>
            </a:pPr>
            <a:r>
              <a:rPr lang="en-US" sz="3200" dirty="0" smtClean="0"/>
              <a:t> Size of the order                                        Pest</a:t>
            </a:r>
          </a:p>
          <a:p>
            <a:pPr marL="514350" indent="-514350">
              <a:buAutoNum type="arabicPeriod"/>
            </a:pPr>
            <a:r>
              <a:rPr lang="en-US" sz="3200" dirty="0" smtClean="0"/>
              <a:t>Technology factors</a:t>
            </a:r>
            <a:r>
              <a:rPr lang="en-US" sz="3200" dirty="0" smtClean="0">
                <a:solidFill>
                  <a:schemeClr val="bg1"/>
                </a:solidFill>
                <a:latin typeface="Aharoni" pitchFamily="2" charset="-79"/>
                <a:cs typeface="Aharoni" pitchFamily="2" charset="-79"/>
              </a:rPr>
              <a:t>  </a:t>
            </a:r>
            <a:r>
              <a:rPr lang="en-US" sz="3200" b="1" dirty="0" smtClean="0">
                <a:solidFill>
                  <a:schemeClr val="bg1"/>
                </a:solidFill>
                <a:latin typeface="Aharoni" pitchFamily="2" charset="-79"/>
                <a:cs typeface="Aharoni" pitchFamily="2" charset="-79"/>
              </a:rPr>
              <a:t> </a:t>
            </a:r>
            <a:endParaRPr lang="en-US" sz="3200" b="1" dirty="0">
              <a:solidFill>
                <a:schemeClr val="bg1"/>
              </a:solidFill>
              <a:latin typeface="Aharoni" pitchFamily="2" charset="-79"/>
              <a:cs typeface="Aharoni" pitchFamily="2" charset="-79"/>
            </a:endParaRPr>
          </a:p>
        </p:txBody>
      </p:sp>
      <p:sp>
        <p:nvSpPr>
          <p:cNvPr id="5" name="TextBox 4"/>
          <p:cNvSpPr txBox="1"/>
          <p:nvPr/>
        </p:nvSpPr>
        <p:spPr>
          <a:xfrm>
            <a:off x="990600" y="304800"/>
            <a:ext cx="75438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smtClean="0">
                <a:solidFill>
                  <a:schemeClr val="bg1"/>
                </a:solidFill>
              </a:rPr>
              <a:t>Q.1 Factors affecting physical distribution</a:t>
            </a:r>
            <a:endParaRPr lang="en-US" sz="2800" dirty="0">
              <a:solidFill>
                <a:schemeClr val="bg1"/>
              </a:solidFill>
            </a:endParaRPr>
          </a:p>
        </p:txBody>
      </p:sp>
      <p:sp>
        <p:nvSpPr>
          <p:cNvPr id="6" name="TextBox 5"/>
          <p:cNvSpPr txBox="1"/>
          <p:nvPr/>
        </p:nvSpPr>
        <p:spPr>
          <a:xfrm>
            <a:off x="990600" y="1447800"/>
            <a:ext cx="7543800" cy="523220"/>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sz="2800" dirty="0" smtClean="0">
                <a:solidFill>
                  <a:schemeClr val="bg1"/>
                </a:solidFill>
              </a:rPr>
              <a:t>How to remember :-  C4  Pest</a:t>
            </a:r>
            <a:endParaRPr lang="en-US" sz="2800" dirty="0">
              <a:solidFill>
                <a:schemeClr val="bg1"/>
              </a:solidFill>
            </a:endParaRPr>
          </a:p>
        </p:txBody>
      </p:sp>
      <p:sp>
        <p:nvSpPr>
          <p:cNvPr id="7" name="Right Brace 6"/>
          <p:cNvSpPr/>
          <p:nvPr/>
        </p:nvSpPr>
        <p:spPr>
          <a:xfrm>
            <a:off x="5257800" y="2590800"/>
            <a:ext cx="1905000" cy="144780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9" name="Right Brace 8"/>
          <p:cNvSpPr/>
          <p:nvPr/>
        </p:nvSpPr>
        <p:spPr>
          <a:xfrm>
            <a:off x="5334000" y="4572000"/>
            <a:ext cx="1905000" cy="144780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4038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0 0  L 0 -0.33295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914400" y="1143000"/>
            <a:ext cx="7848600" cy="1938992"/>
          </a:xfrm>
          <a:prstGeom prst="rect">
            <a:avLst/>
          </a:prstGeom>
          <a:solidFill>
            <a:schemeClr val="accent2"/>
          </a:solidFill>
        </p:spPr>
        <p:txBody>
          <a:bodyPr wrap="square" rtlCol="0">
            <a:spAutoFit/>
          </a:bodyPr>
          <a:lstStyle/>
          <a:p>
            <a:pPr algn="ctr"/>
            <a:r>
              <a:rPr lang="en-US" sz="4000" dirty="0" smtClean="0">
                <a:solidFill>
                  <a:schemeClr val="bg1"/>
                </a:solidFill>
                <a:latin typeface="Aharoni" pitchFamily="2" charset="-79"/>
                <a:cs typeface="Aharoni" pitchFamily="2" charset="-79"/>
              </a:rPr>
              <a:t> Chapter -</a:t>
            </a:r>
            <a:r>
              <a:rPr lang="en-US" sz="4000" b="1" dirty="0" smtClean="0">
                <a:solidFill>
                  <a:schemeClr val="bg1"/>
                </a:solidFill>
                <a:latin typeface="Aharoni" pitchFamily="2" charset="-79"/>
                <a:cs typeface="Aharoni" pitchFamily="2" charset="-79"/>
              </a:rPr>
              <a:t>3</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–II </a:t>
            </a:r>
          </a:p>
          <a:p>
            <a:pPr algn="ctr"/>
            <a:r>
              <a:rPr lang="en-US" sz="4000" dirty="0" smtClean="0">
                <a:solidFill>
                  <a:schemeClr val="bg1"/>
                </a:solidFill>
                <a:latin typeface="Aharoni" pitchFamily="2" charset="-79"/>
                <a:cs typeface="Aharoni" pitchFamily="2" charset="-79"/>
              </a:rPr>
              <a:t>(Place and Promotion)</a:t>
            </a:r>
            <a:endParaRPr lang="en-US" sz="4000" dirty="0">
              <a:solidFill>
                <a:schemeClr val="bg1"/>
              </a:solidFill>
              <a:latin typeface="Aharoni" pitchFamily="2" charset="-79"/>
              <a:cs typeface="Aharoni" pitchFamily="2" charset="-79"/>
            </a:endParaRPr>
          </a:p>
        </p:txBody>
      </p:sp>
      <p:pic>
        <p:nvPicPr>
          <p:cNvPr id="1027" name="Picture 3" descr="C:\Users\DELL\Pictures\mango.jpg"/>
          <p:cNvPicPr>
            <a:picLocks noChangeAspect="1" noChangeArrowheads="1"/>
          </p:cNvPicPr>
          <p:nvPr/>
        </p:nvPicPr>
        <p:blipFill>
          <a:blip r:embed="rId4"/>
          <a:srcRect/>
          <a:stretch>
            <a:fillRect/>
          </a:stretch>
        </p:blipFill>
        <p:spPr bwMode="auto">
          <a:xfrm>
            <a:off x="838200" y="3962400"/>
            <a:ext cx="2381250" cy="1600200"/>
          </a:xfrm>
          <a:prstGeom prst="rect">
            <a:avLst/>
          </a:prstGeom>
          <a:noFill/>
        </p:spPr>
      </p:pic>
      <p:pic>
        <p:nvPicPr>
          <p:cNvPr id="1029" name="Picture 5" descr="C:\Users\DELL\Pictures\amazon.jpg"/>
          <p:cNvPicPr>
            <a:picLocks noChangeAspect="1" noChangeArrowheads="1"/>
          </p:cNvPicPr>
          <p:nvPr/>
        </p:nvPicPr>
        <p:blipFill>
          <a:blip r:embed="rId5"/>
          <a:srcRect/>
          <a:stretch>
            <a:fillRect/>
          </a:stretch>
        </p:blipFill>
        <p:spPr bwMode="auto">
          <a:xfrm>
            <a:off x="3733800" y="4038600"/>
            <a:ext cx="2533650" cy="1695450"/>
          </a:xfrm>
          <a:prstGeom prst="rect">
            <a:avLst/>
          </a:prstGeom>
          <a:noFill/>
        </p:spPr>
      </p:pic>
      <p:pic>
        <p:nvPicPr>
          <p:cNvPr id="1030" name="Picture 6" descr="C:\Users\DELL\Pictures\umbrella.jpg"/>
          <p:cNvPicPr>
            <a:picLocks noChangeAspect="1" noChangeArrowheads="1"/>
          </p:cNvPicPr>
          <p:nvPr/>
        </p:nvPicPr>
        <p:blipFill>
          <a:blip r:embed="rId6"/>
          <a:srcRect/>
          <a:stretch>
            <a:fillRect/>
          </a:stretch>
        </p:blipFill>
        <p:spPr bwMode="auto">
          <a:xfrm>
            <a:off x="6553200" y="4038600"/>
            <a:ext cx="2105025" cy="1447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smtClean="0">
                <a:latin typeface="Aharoni" pitchFamily="2" charset="-79"/>
                <a:cs typeface="Aharoni" pitchFamily="2" charset="-79"/>
              </a:rPr>
              <a:t>Meaning </a:t>
            </a:r>
            <a:r>
              <a:rPr lang="en-US" sz="2400" b="1" dirty="0" smtClean="0">
                <a:latin typeface="Aharoni" pitchFamily="2" charset="-79"/>
                <a:cs typeface="Aharoni" pitchFamily="2" charset="-79"/>
              </a:rPr>
              <a:t>and Definition of </a:t>
            </a:r>
            <a:r>
              <a:rPr lang="en-US" sz="2400" dirty="0" smtClean="0"/>
              <a:t> </a:t>
            </a:r>
            <a:r>
              <a:rPr lang="en-US" sz="2400" dirty="0" smtClean="0">
                <a:latin typeface="Aharoni" pitchFamily="2" charset="-79"/>
                <a:cs typeface="Aharoni" pitchFamily="2" charset="-79"/>
              </a:rPr>
              <a:t>Marketing Mix?</a:t>
            </a:r>
            <a:endParaRPr lang="en-US" sz="2400" b="1" dirty="0">
              <a:latin typeface="Aharoni" pitchFamily="2" charset="-79"/>
              <a:cs typeface="Aharoni" pitchFamily="2" charset="-79"/>
            </a:endParaRPr>
          </a:p>
        </p:txBody>
      </p:sp>
      <p:sp>
        <p:nvSpPr>
          <p:cNvPr id="4" name="TextBox 3"/>
          <p:cNvSpPr txBox="1"/>
          <p:nvPr/>
        </p:nvSpPr>
        <p:spPr>
          <a:xfrm>
            <a:off x="228600" y="1447800"/>
            <a:ext cx="8458200" cy="3416320"/>
          </a:xfrm>
          <a:prstGeom prst="rect">
            <a:avLst/>
          </a:prstGeom>
          <a:solidFill>
            <a:schemeClr val="bg1"/>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latin typeface="Aharoni" pitchFamily="2" charset="-79"/>
                <a:cs typeface="Aharoni" pitchFamily="2" charset="-79"/>
              </a:rPr>
              <a:t>Meaning:- Marketing mix means of Combination of </a:t>
            </a:r>
          </a:p>
          <a:p>
            <a:pPr algn="ctr"/>
            <a:r>
              <a:rPr lang="en-US" sz="2400" dirty="0" smtClean="0">
                <a:latin typeface="Aharoni" pitchFamily="2" charset="-79"/>
                <a:cs typeface="Aharoni" pitchFamily="2" charset="-79"/>
              </a:rPr>
              <a:t>“</a:t>
            </a:r>
            <a:r>
              <a:rPr lang="en-US" sz="2400" b="1" dirty="0" smtClean="0">
                <a:cs typeface="Aharoni" pitchFamily="2" charset="-79"/>
              </a:rPr>
              <a:t>4</a:t>
            </a:r>
            <a:r>
              <a:rPr lang="en-US" sz="2400" dirty="0" smtClean="0">
                <a:latin typeface="Aharoni" pitchFamily="2" charset="-79"/>
                <a:cs typeface="Aharoni" pitchFamily="2" charset="-79"/>
              </a:rPr>
              <a:t> Ps” i.e. Product, Price, Place &amp; Promotion  </a:t>
            </a:r>
          </a:p>
          <a:p>
            <a:pPr algn="ctr"/>
            <a:endParaRPr lang="en-US" sz="2400" dirty="0">
              <a:latin typeface="Aharoni" pitchFamily="2" charset="-79"/>
              <a:cs typeface="Aharoni" pitchFamily="2" charset="-79"/>
            </a:endParaRPr>
          </a:p>
          <a:p>
            <a:pPr algn="ctr"/>
            <a:endParaRPr lang="en-US" sz="2400" dirty="0" smtClean="0">
              <a:latin typeface="Aharoni" pitchFamily="2" charset="-79"/>
              <a:cs typeface="Aharoni" pitchFamily="2" charset="-79"/>
            </a:endParaRPr>
          </a:p>
          <a:p>
            <a:pPr algn="ctr"/>
            <a:r>
              <a:rPr lang="en-US" sz="2400" dirty="0" smtClean="0">
                <a:latin typeface="Aharoni" pitchFamily="2" charset="-79"/>
                <a:cs typeface="Aharoni" pitchFamily="2" charset="-79"/>
              </a:rPr>
              <a:t>Definition:- In </a:t>
            </a:r>
            <a:r>
              <a:rPr lang="en-US" sz="2400" b="1" dirty="0" smtClean="0">
                <a:cs typeface="Aharoni" pitchFamily="2" charset="-79"/>
              </a:rPr>
              <a:t>1960,</a:t>
            </a:r>
            <a:r>
              <a:rPr lang="en-US" sz="2400" dirty="0" smtClean="0">
                <a:latin typeface="Aharoni" pitchFamily="2" charset="-79"/>
                <a:cs typeface="Aharoni" pitchFamily="2" charset="-79"/>
              </a:rPr>
              <a:t> E. Jerome McCarthy defines </a:t>
            </a:r>
          </a:p>
          <a:p>
            <a:pPr algn="ctr"/>
            <a:r>
              <a:rPr lang="en-US" sz="2400" dirty="0" smtClean="0">
                <a:latin typeface="Aharoni" pitchFamily="2" charset="-79"/>
                <a:cs typeface="Aharoni" pitchFamily="2" charset="-79"/>
              </a:rPr>
              <a:t>“The basis of Marketing operations is the co-ordination of four key variables, namely : Product, Price, Place and Promotion”. </a:t>
            </a:r>
            <a:endParaRPr lang="en-US" sz="2400" dirty="0">
              <a:latin typeface="Aharoni" pitchFamily="2" charset="-79"/>
              <a:cs typeface="Aharoni" pitchFamily="2" charset="-79"/>
            </a:endParaRPr>
          </a:p>
        </p:txBody>
      </p:sp>
      <p:sp>
        <p:nvSpPr>
          <p:cNvPr id="5" name="TextBox 4"/>
          <p:cNvSpPr txBox="1"/>
          <p:nvPr/>
        </p:nvSpPr>
        <p:spPr>
          <a:xfrm>
            <a:off x="2971800" y="5486400"/>
            <a:ext cx="5791200"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 Way to remember :- -co-ordination of four key variables,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914400" y="533400"/>
            <a:ext cx="6934200" cy="830997"/>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Q.1 </a:t>
            </a:r>
            <a:r>
              <a:rPr lang="en-US" sz="2400" dirty="0" smtClean="0">
                <a:latin typeface="Aharoni" pitchFamily="2" charset="-79"/>
                <a:cs typeface="Aharoni" pitchFamily="2" charset="-79"/>
              </a:rPr>
              <a:t>Concepts of Place  </a:t>
            </a:r>
            <a:r>
              <a:rPr lang="en-US" sz="2400" dirty="0" smtClean="0">
                <a:latin typeface="Aharoni" pitchFamily="2" charset="-79"/>
                <a:cs typeface="Aharoni" pitchFamily="2" charset="-79"/>
              </a:rPr>
              <a:t>and Factors </a:t>
            </a:r>
            <a:r>
              <a:rPr lang="en-US" sz="2400" dirty="0" smtClean="0">
                <a:latin typeface="Aharoni" pitchFamily="2" charset="-79"/>
                <a:cs typeface="Aharoni" pitchFamily="2" charset="-79"/>
              </a:rPr>
              <a:t> affecting on  </a:t>
            </a:r>
            <a:r>
              <a:rPr lang="en-US" sz="2400" dirty="0" smtClean="0">
                <a:latin typeface="Aharoni" pitchFamily="2" charset="-79"/>
                <a:cs typeface="Aharoni" pitchFamily="2" charset="-79"/>
              </a:rPr>
              <a:t>Physical distribution (Place)?</a:t>
            </a:r>
            <a:endParaRPr lang="en-US" sz="2400" b="1" dirty="0">
              <a:solidFill>
                <a:schemeClr val="bg1"/>
              </a:solidFill>
              <a:latin typeface="Aharoni" pitchFamily="2" charset="-79"/>
              <a:cs typeface="Aharoni" pitchFamily="2" charset="-79"/>
            </a:endParaRPr>
          </a:p>
        </p:txBody>
      </p:sp>
      <p:sp>
        <p:nvSpPr>
          <p:cNvPr id="9" name="TextBox 8"/>
          <p:cNvSpPr txBox="1"/>
          <p:nvPr/>
        </p:nvSpPr>
        <p:spPr>
          <a:xfrm>
            <a:off x="533400" y="2667000"/>
            <a:ext cx="7772400" cy="2831544"/>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dirty="0" smtClean="0">
                <a:solidFill>
                  <a:schemeClr val="bg1"/>
                </a:solidFill>
              </a:rPr>
              <a:t>  </a:t>
            </a:r>
            <a:r>
              <a:rPr lang="en-US" sz="3200" dirty="0" smtClean="0">
                <a:solidFill>
                  <a:srgbClr val="FFFF00"/>
                </a:solidFill>
                <a:latin typeface="Aharoni" pitchFamily="2" charset="-79"/>
                <a:cs typeface="Aharoni" pitchFamily="2" charset="-79"/>
              </a:rPr>
              <a:t>M</a:t>
            </a:r>
            <a:r>
              <a:rPr lang="en-US" sz="3200" dirty="0" smtClean="0">
                <a:solidFill>
                  <a:srgbClr val="FFFF00"/>
                </a:solidFill>
                <a:latin typeface="Aharoni" pitchFamily="2" charset="-79"/>
                <a:cs typeface="Aharoni" pitchFamily="2" charset="-79"/>
              </a:rPr>
              <a:t>eaning :- It </a:t>
            </a:r>
            <a:r>
              <a:rPr lang="en-US" sz="3200" dirty="0" smtClean="0">
                <a:solidFill>
                  <a:srgbClr val="FFFF00"/>
                </a:solidFill>
                <a:latin typeface="Aharoni" pitchFamily="2" charset="-79"/>
                <a:cs typeface="Aharoni" pitchFamily="2" charset="-79"/>
              </a:rPr>
              <a:t>is process to deliver the products to the customers in proper condition and time . </a:t>
            </a:r>
          </a:p>
          <a:p>
            <a:r>
              <a:rPr lang="en-US" sz="3200" dirty="0" smtClean="0">
                <a:solidFill>
                  <a:srgbClr val="FFFF00"/>
                </a:solidFill>
                <a:latin typeface="Aharoni" pitchFamily="2" charset="-79"/>
                <a:cs typeface="Aharoni" pitchFamily="2" charset="-79"/>
              </a:rPr>
              <a:t> Transport----Place utility</a:t>
            </a:r>
          </a:p>
          <a:p>
            <a:r>
              <a:rPr lang="en-US" sz="3200" dirty="0" smtClean="0">
                <a:solidFill>
                  <a:srgbClr val="FFFF00"/>
                </a:solidFill>
                <a:latin typeface="Aharoni" pitchFamily="2" charset="-79"/>
                <a:cs typeface="Aharoni" pitchFamily="2" charset="-79"/>
              </a:rPr>
              <a:t>  Warehouse- Time utility </a:t>
            </a:r>
            <a:endParaRPr lang="en-US" sz="3200" b="1" dirty="0">
              <a:solidFill>
                <a:schemeClr val="bg1"/>
              </a:solidFill>
              <a:latin typeface="Aharoni" pitchFamily="2" charset="-79"/>
              <a:cs typeface="Aharoni" pitchFamily="2" charset="-79"/>
            </a:endParaRPr>
          </a:p>
        </p:txBody>
      </p:sp>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sp>
        <p:nvSpPr>
          <p:cNvPr id="7" name="TextBox 6"/>
          <p:cNvSpPr txBox="1"/>
          <p:nvPr/>
        </p:nvSpPr>
        <p:spPr>
          <a:xfrm>
            <a:off x="3962400" y="5943600"/>
            <a:ext cx="4800600"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smtClean="0"/>
              <a:t>For example :- </a:t>
            </a:r>
            <a:r>
              <a:rPr lang="en-US" dirty="0" err="1" smtClean="0"/>
              <a:t>Alphanso</a:t>
            </a:r>
            <a:r>
              <a:rPr lang="en-US" dirty="0" smtClean="0"/>
              <a:t> Mangoes </a:t>
            </a:r>
          </a:p>
          <a:p>
            <a:r>
              <a:rPr lang="en-US" dirty="0" smtClean="0"/>
              <a:t>                            Umbrella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heckerboard(across)">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9" name="TextBox 8"/>
          <p:cNvSpPr txBox="1"/>
          <p:nvPr/>
        </p:nvSpPr>
        <p:spPr>
          <a:xfrm>
            <a:off x="609600" y="1524000"/>
            <a:ext cx="7772400" cy="430887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pPr>
              <a:buFont typeface="Wingdings" pitchFamily="2" charset="2"/>
              <a:buChar char="Ø"/>
            </a:pPr>
            <a:r>
              <a:rPr lang="en-US" dirty="0" smtClean="0">
                <a:solidFill>
                  <a:schemeClr val="bg1"/>
                </a:solidFill>
              </a:rPr>
              <a:t> </a:t>
            </a:r>
            <a:r>
              <a:rPr lang="en-US" sz="3200" b="1" dirty="0" smtClean="0"/>
              <a:t>Choice of a particular channel or a combination of channels is a vital decision. </a:t>
            </a:r>
          </a:p>
          <a:p>
            <a:pPr>
              <a:buFont typeface="Wingdings" pitchFamily="2" charset="2"/>
              <a:buChar char="Ø"/>
            </a:pPr>
            <a:r>
              <a:rPr lang="en-US" sz="3200" b="1" dirty="0" smtClean="0"/>
              <a:t>A better approach to select an appropriate channel is to start with the final buyer and develop the channel(s) that is/are most Effective. </a:t>
            </a:r>
            <a:endParaRPr lang="en-US" sz="3200" dirty="0" smtClean="0"/>
          </a:p>
          <a:p>
            <a:r>
              <a:rPr lang="en-US" sz="3200" dirty="0" smtClean="0"/>
              <a:t/>
            </a:r>
            <a:br>
              <a:rPr lang="en-US" sz="3200" dirty="0" smtClean="0"/>
            </a:br>
            <a:endParaRPr lang="en-US" sz="3200" b="1" dirty="0">
              <a:solidFill>
                <a:schemeClr val="bg1"/>
              </a:solidFill>
              <a:latin typeface="Aharoni" pitchFamily="2" charset="-79"/>
              <a:cs typeface="Aharoni" pitchFamily="2" charset="-79"/>
            </a:endParaRPr>
          </a:p>
        </p:txBody>
      </p:sp>
      <p:cxnSp>
        <p:nvCxnSpPr>
          <p:cNvPr id="22" name="Straight Arrow Connector 21"/>
          <p:cNvCxnSpPr/>
          <p:nvPr/>
        </p:nvCxnSpPr>
        <p:spPr>
          <a:xfrm>
            <a:off x="6248400" y="6018212"/>
            <a:ext cx="1752600" cy="1588"/>
          </a:xfrm>
          <a:prstGeom prst="straightConnector1">
            <a:avLst/>
          </a:prstGeom>
          <a:ln>
            <a:solidFill>
              <a:schemeClr val="bg1"/>
            </a:solidFill>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514600"/>
            <a:ext cx="8763000" cy="4031873"/>
          </a:xfrm>
          <a:prstGeom prst="rect">
            <a:avLst/>
          </a:prstGeom>
          <a:solidFill>
            <a:srgbClr val="92D050"/>
          </a:solidFill>
        </p:spPr>
        <p:txBody>
          <a:bodyPr wrap="square" rtlCol="0">
            <a:spAutoFit/>
          </a:bodyPr>
          <a:lstStyle/>
          <a:p>
            <a:pPr marL="514350" indent="-514350">
              <a:buAutoNum type="arabicPeriod"/>
            </a:pPr>
            <a:r>
              <a:rPr lang="en-US" sz="3200" dirty="0" smtClean="0"/>
              <a:t>Customers characteristics</a:t>
            </a:r>
          </a:p>
          <a:p>
            <a:pPr marL="514350" indent="-514350">
              <a:buAutoNum type="arabicPeriod"/>
            </a:pPr>
            <a:r>
              <a:rPr lang="en-US" sz="3200" dirty="0" smtClean="0"/>
              <a:t>Company profile                                         C4</a:t>
            </a:r>
          </a:p>
          <a:p>
            <a:pPr marL="514350" indent="-514350">
              <a:buAutoNum type="arabicPeriod"/>
            </a:pPr>
            <a:r>
              <a:rPr lang="en-US" sz="3200" dirty="0" smtClean="0"/>
              <a:t>Competition</a:t>
            </a:r>
          </a:p>
          <a:p>
            <a:pPr marL="514350" indent="-514350">
              <a:buAutoNum type="arabicPeriod"/>
            </a:pPr>
            <a:r>
              <a:rPr lang="en-US" sz="3200" dirty="0" smtClean="0"/>
              <a:t> Coverage </a:t>
            </a:r>
          </a:p>
          <a:p>
            <a:pPr marL="514350" indent="-514350">
              <a:buAutoNum type="arabicPeriod"/>
            </a:pPr>
            <a:r>
              <a:rPr lang="en-US" sz="3200" dirty="0" smtClean="0"/>
              <a:t>Product characteristics </a:t>
            </a:r>
          </a:p>
          <a:p>
            <a:pPr marL="514350" indent="-514350">
              <a:buAutoNum type="arabicPeriod"/>
            </a:pPr>
            <a:r>
              <a:rPr lang="en-US" sz="3200" dirty="0" smtClean="0"/>
              <a:t> Economic condition </a:t>
            </a:r>
          </a:p>
          <a:p>
            <a:pPr marL="514350" indent="-514350">
              <a:buAutoNum type="arabicPeriod"/>
            </a:pPr>
            <a:r>
              <a:rPr lang="en-US" sz="3200" dirty="0" smtClean="0"/>
              <a:t> Size of the order                                        Pest</a:t>
            </a:r>
          </a:p>
          <a:p>
            <a:pPr marL="514350" indent="-514350">
              <a:buAutoNum type="arabicPeriod"/>
            </a:pPr>
            <a:r>
              <a:rPr lang="en-US" sz="3200" dirty="0" smtClean="0"/>
              <a:t>Technology factors</a:t>
            </a:r>
            <a:r>
              <a:rPr lang="en-US" sz="3200" dirty="0" smtClean="0">
                <a:solidFill>
                  <a:schemeClr val="bg1"/>
                </a:solidFill>
                <a:latin typeface="Aharoni" pitchFamily="2" charset="-79"/>
                <a:cs typeface="Aharoni" pitchFamily="2" charset="-79"/>
              </a:rPr>
              <a:t>  </a:t>
            </a:r>
            <a:r>
              <a:rPr lang="en-US" sz="3200" b="1" dirty="0" smtClean="0">
                <a:solidFill>
                  <a:schemeClr val="bg1"/>
                </a:solidFill>
                <a:latin typeface="Aharoni" pitchFamily="2" charset="-79"/>
                <a:cs typeface="Aharoni" pitchFamily="2" charset="-79"/>
              </a:rPr>
              <a:t> </a:t>
            </a:r>
            <a:endParaRPr lang="en-US" sz="3200" b="1" dirty="0">
              <a:solidFill>
                <a:schemeClr val="bg1"/>
              </a:solidFill>
              <a:latin typeface="Aharoni" pitchFamily="2" charset="-79"/>
              <a:cs typeface="Aharoni" pitchFamily="2" charset="-79"/>
            </a:endParaRPr>
          </a:p>
        </p:txBody>
      </p:sp>
      <p:sp>
        <p:nvSpPr>
          <p:cNvPr id="5" name="TextBox 4"/>
          <p:cNvSpPr txBox="1"/>
          <p:nvPr/>
        </p:nvSpPr>
        <p:spPr>
          <a:xfrm>
            <a:off x="990600" y="1066800"/>
            <a:ext cx="75438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smtClean="0">
                <a:solidFill>
                  <a:schemeClr val="bg1"/>
                </a:solidFill>
              </a:rPr>
              <a:t>Q.1 Factors affecting physical distribution</a:t>
            </a:r>
            <a:endParaRPr lang="en-US" sz="2800" dirty="0">
              <a:solidFill>
                <a:schemeClr val="bg1"/>
              </a:solidFill>
            </a:endParaRPr>
          </a:p>
        </p:txBody>
      </p:sp>
      <p:sp>
        <p:nvSpPr>
          <p:cNvPr id="6" name="TextBox 5"/>
          <p:cNvSpPr txBox="1"/>
          <p:nvPr/>
        </p:nvSpPr>
        <p:spPr>
          <a:xfrm>
            <a:off x="1066800" y="1828800"/>
            <a:ext cx="7543800" cy="523220"/>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en-US" sz="2800" dirty="0" smtClean="0">
                <a:solidFill>
                  <a:schemeClr val="bg1"/>
                </a:solidFill>
              </a:rPr>
              <a:t>How to remember :-  C4  Pest</a:t>
            </a:r>
            <a:endParaRPr lang="en-US" sz="2800" dirty="0">
              <a:solidFill>
                <a:schemeClr val="bg1"/>
              </a:solidFill>
            </a:endParaRPr>
          </a:p>
        </p:txBody>
      </p:sp>
      <p:sp>
        <p:nvSpPr>
          <p:cNvPr id="7" name="Right Brace 6"/>
          <p:cNvSpPr/>
          <p:nvPr/>
        </p:nvSpPr>
        <p:spPr>
          <a:xfrm>
            <a:off x="5334000" y="2667000"/>
            <a:ext cx="1905000" cy="144780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9" name="Right Brace 8"/>
          <p:cNvSpPr/>
          <p:nvPr/>
        </p:nvSpPr>
        <p:spPr>
          <a:xfrm>
            <a:off x="5410200" y="4648200"/>
            <a:ext cx="1905000" cy="144780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diamond(in)">
                                      <p:cBhvr>
                                        <p:cTn id="1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381000" y="1676400"/>
            <a:ext cx="82296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514350" indent="-514350">
              <a:buAutoNum type="arabicPeriod"/>
            </a:pPr>
            <a:r>
              <a:rPr lang="en-US" sz="2800" dirty="0" smtClean="0"/>
              <a:t>Customers characteristics ( Large and Few)</a:t>
            </a:r>
          </a:p>
        </p:txBody>
      </p:sp>
      <p:sp>
        <p:nvSpPr>
          <p:cNvPr id="5" name="TextBox 4"/>
          <p:cNvSpPr txBox="1"/>
          <p:nvPr/>
        </p:nvSpPr>
        <p:spPr>
          <a:xfrm>
            <a:off x="381000" y="2667000"/>
            <a:ext cx="7696200"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t>(a) If the customers are large in number and are geographically</a:t>
            </a:r>
            <a:endParaRPr lang="en-US" dirty="0" smtClean="0"/>
          </a:p>
          <a:p>
            <a:r>
              <a:rPr lang="en-US" b="1" dirty="0" smtClean="0"/>
              <a:t>dispersed, the firm may select indirect channels as it may not be feasible to reach to larger number of customers over a larger market area. </a:t>
            </a:r>
          </a:p>
          <a:p>
            <a:r>
              <a:rPr lang="en-US" b="1" dirty="0" smtClean="0"/>
              <a:t>For instance, a national marketer selling FMCG goods may adopt indirect channels.</a:t>
            </a:r>
            <a:endParaRPr lang="en-US" dirty="0" smtClean="0"/>
          </a:p>
        </p:txBody>
      </p:sp>
      <p:sp>
        <p:nvSpPr>
          <p:cNvPr id="6" name="TextBox 5"/>
          <p:cNvSpPr txBox="1"/>
          <p:nvPr/>
        </p:nvSpPr>
        <p:spPr>
          <a:xfrm>
            <a:off x="457200" y="4495800"/>
            <a:ext cx="7696200" cy="175432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t>(b) If the customers are few in number and are geographically </a:t>
            </a:r>
            <a:r>
              <a:rPr lang="en-US" b="1" dirty="0" smtClean="0"/>
              <a:t>concentrated, the firm can select direct channel as it may be possible for the firm to serve directly. For instance, industrial buyers are few in numbers and mostly geographically concentrated (in certain industries), the firm may adopt direct channel.</a:t>
            </a:r>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914400" y="1143000"/>
            <a:ext cx="7010400" cy="138499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800" u="sng" dirty="0" smtClean="0">
                <a:solidFill>
                  <a:srgbClr val="FFFF00"/>
                </a:solidFill>
                <a:cs typeface="Aharoni" pitchFamily="2" charset="-79"/>
              </a:rPr>
              <a:t>2. </a:t>
            </a:r>
            <a:r>
              <a:rPr lang="en-US" sz="2800" dirty="0" smtClean="0"/>
              <a:t>Company profile :- A company's corporate image, resources, and capabilities also affect channel selection.</a:t>
            </a:r>
          </a:p>
        </p:txBody>
      </p:sp>
      <p:sp>
        <p:nvSpPr>
          <p:cNvPr id="4" name="TextBox 3"/>
          <p:cNvSpPr txBox="1"/>
          <p:nvPr/>
        </p:nvSpPr>
        <p:spPr>
          <a:xfrm>
            <a:off x="381000" y="2819400"/>
            <a:ext cx="76962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t>(</a:t>
            </a:r>
            <a:r>
              <a:rPr lang="en-US" dirty="0" smtClean="0"/>
              <a:t>a) </a:t>
            </a:r>
            <a:r>
              <a:rPr lang="en-US" b="1" dirty="0" smtClean="0"/>
              <a:t>If a firm has limited sales force, </a:t>
            </a:r>
            <a:r>
              <a:rPr lang="en-US" dirty="0" smtClean="0"/>
              <a:t>it may adopt indirect </a:t>
            </a:r>
            <a:r>
              <a:rPr lang="en-US" i="1" dirty="0" smtClean="0"/>
              <a:t>channels and vice-versa.</a:t>
            </a:r>
            <a:endParaRPr lang="en-US" dirty="0" smtClean="0"/>
          </a:p>
          <a:p>
            <a:endParaRPr lang="en-US" dirty="0" smtClean="0"/>
          </a:p>
        </p:txBody>
      </p:sp>
      <p:sp>
        <p:nvSpPr>
          <p:cNvPr id="5" name="TextBox 4"/>
          <p:cNvSpPr txBox="1"/>
          <p:nvPr/>
        </p:nvSpPr>
        <p:spPr>
          <a:xfrm>
            <a:off x="304800" y="4038600"/>
            <a:ext cx="76962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t>(b</a:t>
            </a:r>
            <a:r>
              <a:rPr lang="en-US" b="1" i="1" dirty="0" smtClean="0"/>
              <a:t>) When a firm has distinct image in the market</a:t>
            </a:r>
            <a:r>
              <a:rPr lang="en-US" i="1" dirty="0" smtClean="0"/>
              <a:t>, it may </a:t>
            </a:r>
            <a:r>
              <a:rPr lang="en-US" dirty="0" smtClean="0"/>
              <a:t>distribute its product through selective stores.</a:t>
            </a:r>
          </a:p>
          <a:p>
            <a:endParaRPr lang="en-US" dirty="0" smtClean="0"/>
          </a:p>
        </p:txBody>
      </p:sp>
      <p:sp>
        <p:nvSpPr>
          <p:cNvPr id="6" name="TextBox 5"/>
          <p:cNvSpPr txBox="1"/>
          <p:nvPr/>
        </p:nvSpPr>
        <p:spPr>
          <a:xfrm>
            <a:off x="1066800" y="5334000"/>
            <a:ext cx="769620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i="1" dirty="0" smtClean="0"/>
              <a:t>(c) When a firm has strong distribution network in terms of its</a:t>
            </a:r>
            <a:endParaRPr lang="en-US" dirty="0" smtClean="0"/>
          </a:p>
          <a:p>
            <a:r>
              <a:rPr lang="en-US" dirty="0" smtClean="0"/>
              <a:t>own showrooms, fleet of distribution vehicles, etc., it may adopt direct channel.</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3" name="TextBox 2"/>
          <p:cNvSpPr txBox="1"/>
          <p:nvPr/>
        </p:nvSpPr>
        <p:spPr>
          <a:xfrm>
            <a:off x="990600" y="1371600"/>
            <a:ext cx="7010400" cy="1877437"/>
          </a:xfrm>
          <a:prstGeom prst="rect">
            <a:avLst/>
          </a:prstGeom>
          <a:solidFill>
            <a:schemeClr val="accent2"/>
          </a:solidFill>
        </p:spPr>
        <p:txBody>
          <a:bodyPr wrap="square" rtlCol="0">
            <a:spAutoFit/>
          </a:bodyPr>
          <a:lstStyle/>
          <a:p>
            <a:r>
              <a:rPr lang="en-US" sz="2800" u="sng" dirty="0" smtClean="0">
                <a:solidFill>
                  <a:schemeClr val="bg1"/>
                </a:solidFill>
                <a:cs typeface="Aharoni" pitchFamily="2" charset="-79"/>
              </a:rPr>
              <a:t>3. </a:t>
            </a:r>
            <a:r>
              <a:rPr lang="en-US" sz="2800" dirty="0" smtClean="0">
                <a:solidFill>
                  <a:schemeClr val="bg1"/>
                </a:solidFill>
              </a:rPr>
              <a:t>Competition:- </a:t>
            </a:r>
          </a:p>
          <a:p>
            <a:r>
              <a:rPr lang="en-US" sz="2000" b="1" dirty="0" smtClean="0">
                <a:solidFill>
                  <a:schemeClr val="bg1"/>
                </a:solidFill>
                <a:latin typeface="Aharoni" pitchFamily="2" charset="-79"/>
                <a:cs typeface="Aharoni" pitchFamily="2" charset="-79"/>
              </a:rPr>
              <a:t>Generally, a firm may consider the distribution strategy of its competitors in the choice of channel selection. Normally, a marketer may use the same channel that is used by the competitors</a:t>
            </a:r>
            <a:r>
              <a:rPr lang="en-US" sz="2800" b="1" u="sng" dirty="0" smtClean="0">
                <a:solidFill>
                  <a:schemeClr val="bg1"/>
                </a:solidFill>
                <a:latin typeface="Aharoni" pitchFamily="2" charset="-79"/>
                <a:cs typeface="Aharoni" pitchFamily="2" charset="-79"/>
              </a:rPr>
              <a:t>.</a:t>
            </a:r>
            <a:endParaRPr lang="en-US" sz="2000" dirty="0" smtClean="0">
              <a:solidFill>
                <a:schemeClr val="bg1"/>
              </a:solidFill>
              <a:latin typeface="Aharoni" pitchFamily="2" charset="-79"/>
              <a:cs typeface="Aharoni" pitchFamily="2" charset="-79"/>
            </a:endParaRPr>
          </a:p>
        </p:txBody>
      </p:sp>
      <p:sp>
        <p:nvSpPr>
          <p:cNvPr id="4" name="TextBox 3"/>
          <p:cNvSpPr txBox="1"/>
          <p:nvPr/>
        </p:nvSpPr>
        <p:spPr>
          <a:xfrm>
            <a:off x="1066800" y="3581400"/>
            <a:ext cx="5867400" cy="1200329"/>
          </a:xfrm>
          <a:prstGeom prst="rect">
            <a:avLst/>
          </a:prstGeom>
          <a:solidFill>
            <a:schemeClr val="bg1"/>
          </a:solidFill>
        </p:spPr>
        <p:txBody>
          <a:bodyPr wrap="square" rtlCol="0">
            <a:spAutoFit/>
          </a:bodyPr>
          <a:lstStyle/>
          <a:p>
            <a:r>
              <a:rPr lang="en-US" dirty="0" smtClean="0"/>
              <a:t>(a) </a:t>
            </a:r>
            <a:r>
              <a:rPr lang="en-US" b="1" dirty="0" smtClean="0"/>
              <a:t>Almost all marketers of FMCG goods use indirect channels to market the product.</a:t>
            </a:r>
          </a:p>
          <a:p>
            <a:r>
              <a:rPr lang="en-US" dirty="0" smtClean="0"/>
              <a:t/>
            </a:r>
            <a:br>
              <a:rPr lang="en-US" dirty="0" smtClean="0"/>
            </a:br>
            <a:endParaRPr lang="en-US" dirty="0"/>
          </a:p>
        </p:txBody>
      </p:sp>
      <p:sp>
        <p:nvSpPr>
          <p:cNvPr id="5" name="TextBox 4"/>
          <p:cNvSpPr txBox="1"/>
          <p:nvPr/>
        </p:nvSpPr>
        <p:spPr>
          <a:xfrm>
            <a:off x="1447800" y="5181600"/>
            <a:ext cx="5867400" cy="1200329"/>
          </a:xfrm>
          <a:prstGeom prst="rect">
            <a:avLst/>
          </a:prstGeom>
          <a:solidFill>
            <a:schemeClr val="bg1"/>
          </a:solidFill>
        </p:spPr>
        <p:txBody>
          <a:bodyPr wrap="square" rtlCol="0">
            <a:spAutoFit/>
          </a:bodyPr>
          <a:lstStyle/>
          <a:p>
            <a:r>
              <a:rPr lang="en-US" b="1" dirty="0" smtClean="0"/>
              <a:t>(b) In case of certain industrial goods such as heavy machinery</a:t>
            </a:r>
            <a:endParaRPr lang="en-US" dirty="0" smtClean="0"/>
          </a:p>
          <a:p>
            <a:r>
              <a:rPr lang="en-US" dirty="0" smtClean="0"/>
              <a:t>and equipment, most of the firms resort to direct channel.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TotalTime>
  <Words>910</Words>
  <Application>Microsoft Office PowerPoint</Application>
  <PresentationFormat>On-screen Show (4:3)</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67</cp:revision>
  <dcterms:created xsi:type="dcterms:W3CDTF">2020-06-02T07:05:21Z</dcterms:created>
  <dcterms:modified xsi:type="dcterms:W3CDTF">2021-09-20T14:45:54Z</dcterms:modified>
</cp:coreProperties>
</file>